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57" r:id="rId3"/>
    <p:sldId id="258" r:id="rId4"/>
    <p:sldId id="271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</p:sldIdLst>
  <p:sldSz cx="9144000" cy="5143500" type="screen16x9"/>
  <p:notesSz cx="5143500" cy="9144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92" d="100"/>
          <a:sy n="92" d="100"/>
        </p:scale>
        <p:origin x="7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38956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144E03-577E-C495-D2B5-0941A3EB2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AF020BA-1242-EB65-E3CE-2D8DA4E5660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D45A18-C059-D1EF-CBB6-5210A0B78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3B02B8-34BA-BF4F-0387-8576B89958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821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PTIST_MASTER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svg"/><Relationship Id="rId4" Type="http://schemas.openxmlformats.org/officeDocument/2006/relationships/image" Target="../media/image6.png"/><Relationship Id="rId9" Type="http://schemas.openxmlformats.org/officeDocument/2006/relationships/image" Target="../media/image11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651967"/>
            <a:ext cx="2560320" cy="384048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3383280" y="1645920"/>
            <a:ext cx="5303520" cy="1469120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4400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Criptografía</a:t>
            </a:r>
          </a:p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b="1" dirty="0">
                <a:solidFill>
                  <a:srgbClr val="6F655D"/>
                </a:solidFill>
                <a:latin typeface="Playfair Display" pitchFamily="34" charset="0"/>
              </a:rPr>
              <a:t>Mg. Lorena Montenegro</a:t>
            </a:r>
          </a:p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b="1" dirty="0">
                <a:solidFill>
                  <a:srgbClr val="6F655D"/>
                </a:solidFill>
                <a:latin typeface="Playfair Display" pitchFamily="34" charset="0"/>
              </a:rPr>
              <a:t>CESMAG</a:t>
            </a:r>
            <a:endParaRPr lang="en-US" sz="10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Almacenamiento de Contraseñas</a:t>
            </a:r>
            <a:endParaRPr lang="en-US" sz="1152" dirty="0"/>
          </a:p>
        </p:txBody>
      </p:sp>
      <p:pic>
        <p:nvPicPr>
          <p:cNvPr id="3" name="Image 0" descr="https://osspub.smallppt.com/aiImage/content/20251105/984300/1797f8a5-e830-490a-84c8-4876b8f3596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2308860"/>
            <a:ext cx="2286000" cy="2286000"/>
          </a:xfrm>
          <a:prstGeom prst="rect">
            <a:avLst/>
          </a:prstGeom>
        </p:spPr>
      </p:pic>
      <p:sp>
        <p:nvSpPr>
          <p:cNvPr id="4" name="Shape 1"/>
          <p:cNvSpPr/>
          <p:nvPr/>
        </p:nvSpPr>
        <p:spPr>
          <a:xfrm>
            <a:off x="594360" y="2180844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arrow"/>
          </a:ln>
        </p:spPr>
      </p:sp>
      <p:sp>
        <p:nvSpPr>
          <p:cNvPr id="5" name="Shape 2"/>
          <p:cNvSpPr/>
          <p:nvPr/>
        </p:nvSpPr>
        <p:spPr>
          <a:xfrm>
            <a:off x="3429000" y="1645920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914400" y="0"/>
                </a:moveTo>
                <a:lnTo>
                  <a:pt x="0" y="0"/>
                </a:lnTo>
                <a:lnTo>
                  <a:pt x="0" y="91440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arrow"/>
          </a:ln>
        </p:spPr>
      </p:sp>
      <p:sp>
        <p:nvSpPr>
          <p:cNvPr id="6" name="Text 3"/>
          <p:cNvSpPr/>
          <p:nvPr/>
        </p:nvSpPr>
        <p:spPr>
          <a:xfrm>
            <a:off x="3566160" y="1737360"/>
            <a:ext cx="512064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Método de almacenamiento seguro</a:t>
            </a:r>
            <a:endParaRPr lang="en-US" sz="1152" dirty="0"/>
          </a:p>
        </p:txBody>
      </p:sp>
      <p:sp>
        <p:nvSpPr>
          <p:cNvPr id="7" name="Text 4"/>
          <p:cNvSpPr/>
          <p:nvPr/>
        </p:nvSpPr>
        <p:spPr>
          <a:xfrm>
            <a:off x="3566160" y="2011680"/>
            <a:ext cx="5120640" cy="126188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lvl="0"/>
            <a:r>
              <a:rPr lang="es-CO" sz="1400" dirty="0">
                <a:latin typeface="Playfair Display" panose="00000500000000000000" pitchFamily="2" charset="0"/>
              </a:rPr>
              <a:t>Las contraseñas nunca se almacenan en texto plano; se utiliza una </a:t>
            </a:r>
            <a:r>
              <a:rPr lang="es-CO" sz="1400" b="1" dirty="0">
                <a:latin typeface="Playfair Display" panose="00000500000000000000" pitchFamily="2" charset="0"/>
              </a:rPr>
              <a:t>función hash</a:t>
            </a:r>
            <a:r>
              <a:rPr lang="es-CO" sz="1400" dirty="0">
                <a:latin typeface="Playfair Display" panose="00000500000000000000" pitchFamily="2" charset="0"/>
              </a:rPr>
              <a:t> para guardar el resumen criptográfico. </a:t>
            </a:r>
          </a:p>
          <a:p>
            <a:pPr lvl="0"/>
            <a:endParaRPr lang="es-CO" sz="1400" dirty="0">
              <a:latin typeface="Playfair Display" panose="00000500000000000000" pitchFamily="2" charset="0"/>
            </a:endParaRPr>
          </a:p>
          <a:p>
            <a:pPr lvl="0"/>
            <a:r>
              <a:rPr lang="es-CO" sz="1400" dirty="0">
                <a:latin typeface="Playfair Display" panose="00000500000000000000" pitchFamily="2" charset="0"/>
              </a:rPr>
              <a:t>Al iniciar sesión, se </a:t>
            </a:r>
            <a:r>
              <a:rPr lang="es-CO" sz="1400" dirty="0" err="1">
                <a:latin typeface="Playfair Display" panose="00000500000000000000" pitchFamily="2" charset="0"/>
              </a:rPr>
              <a:t>hashea</a:t>
            </a:r>
            <a:r>
              <a:rPr lang="es-CO" sz="1400" dirty="0">
                <a:latin typeface="Playfair Display" panose="00000500000000000000" pitchFamily="2" charset="0"/>
              </a:rPr>
              <a:t> la contraseña ingresada y se compara el hash resultante con el hash almacenado.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VPN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640080" y="1828800"/>
            <a:ext cx="8046720" cy="2286000"/>
          </a:xfrm>
          <a:custGeom>
            <a:avLst/>
            <a:gdLst/>
            <a:ahLst/>
            <a:cxnLst/>
            <a:rect l="l" t="t" r="r" b="b"/>
            <a:pathLst>
              <a:path w="8046720" h="2286000">
                <a:moveTo>
                  <a:pt x="0" y="0"/>
                </a:moveTo>
                <a:lnTo>
                  <a:pt x="8046720" y="0"/>
                </a:lnTo>
                <a:lnTo>
                  <a:pt x="804672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57807"/>
            <a:ext cx="2286000" cy="228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08960" y="2167128"/>
            <a:ext cx="530352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Túnel seguro cifrado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3108960" y="2441448"/>
            <a:ext cx="5303520" cy="83099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lvl="0" algn="just"/>
            <a:r>
              <a:rPr lang="es-CO" sz="1400" dirty="0">
                <a:latin typeface="Playfair Display" panose="00000500000000000000" pitchFamily="2" charset="0"/>
              </a:rPr>
              <a:t>Emplean técnicas criptográficas para crear un túnel seguro cifrado a través de una red pública (como Internet), asegurando la </a:t>
            </a:r>
            <a:r>
              <a:rPr lang="es-CO" sz="1400" b="1" dirty="0">
                <a:latin typeface="Playfair Display" panose="00000500000000000000" pitchFamily="2" charset="0"/>
              </a:rPr>
              <a:t>confidencialidad</a:t>
            </a:r>
            <a:r>
              <a:rPr lang="es-CO" sz="1400" dirty="0">
                <a:latin typeface="Playfair Display" panose="00000500000000000000" pitchFamily="2" charset="0"/>
              </a:rPr>
              <a:t> e </a:t>
            </a:r>
            <a:r>
              <a:rPr lang="es-CO" sz="1400" b="1" dirty="0">
                <a:latin typeface="Playfair Display" panose="00000500000000000000" pitchFamily="2" charset="0"/>
              </a:rPr>
              <a:t>integridad</a:t>
            </a:r>
            <a:r>
              <a:rPr lang="es-CO" sz="1400" dirty="0">
                <a:latin typeface="Playfair Display" panose="00000500000000000000" pitchFamily="2" charset="0"/>
              </a:rPr>
              <a:t> de los datos.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Firmas Digitales y Certificados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548640" y="1566367"/>
            <a:ext cx="2468880" cy="2468880"/>
          </a:xfrm>
          <a:custGeom>
            <a:avLst/>
            <a:gdLst/>
            <a:ahLst/>
            <a:cxnLst/>
            <a:rect l="l" t="t" r="r" b="b"/>
            <a:pathLst>
              <a:path w="2468880" h="2468880">
                <a:moveTo>
                  <a:pt x="0" y="0"/>
                </a:moveTo>
                <a:lnTo>
                  <a:pt x="2468880" y="0"/>
                </a:lnTo>
                <a:lnTo>
                  <a:pt x="2468880" y="2468880"/>
                </a:lnTo>
                <a:lnTo>
                  <a:pt x="0" y="2468880"/>
                </a:ln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https://osspub.smallppt.com/aiImage/content/20251105/984300/fc935088-0bb5-4e76-a4fa-d8b38d22b997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657807"/>
            <a:ext cx="2286000" cy="228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3280" y="1874520"/>
            <a:ext cx="530352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Autenticación de documentos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3383280" y="2148840"/>
            <a:ext cx="5303520" cy="83099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lvl="0"/>
            <a:r>
              <a:rPr lang="es-CO" sz="1400" dirty="0">
                <a:latin typeface="Playfair Display" panose="00000500000000000000" pitchFamily="2" charset="0"/>
              </a:rPr>
              <a:t>Utilizan criptografía de clave pública para </a:t>
            </a:r>
            <a:r>
              <a:rPr lang="es-CO" sz="1400" b="1" dirty="0">
                <a:latin typeface="Playfair Display" panose="00000500000000000000" pitchFamily="2" charset="0"/>
              </a:rPr>
              <a:t>autenticar</a:t>
            </a:r>
            <a:r>
              <a:rPr lang="es-CO" sz="1400" dirty="0">
                <a:latin typeface="Playfair Display" panose="00000500000000000000" pitchFamily="2" charset="0"/>
              </a:rPr>
              <a:t> al emisor de un documento o software y garantizar que no se ha modificado.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Cifrado de Datos en Reposo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457200" y="2441448"/>
            <a:ext cx="8229600" cy="1673352"/>
          </a:xfrm>
          <a:custGeom>
            <a:avLst/>
            <a:gdLst/>
            <a:ahLst/>
            <a:cxnLst/>
            <a:rect l="l" t="t" r="r" b="b"/>
            <a:pathLst>
              <a:path w="8229600" h="1673352">
                <a:moveTo>
                  <a:pt x="209169" y="0"/>
                </a:moveTo>
                <a:lnTo>
                  <a:pt x="8229600" y="0"/>
                </a:lnTo>
                <a:lnTo>
                  <a:pt x="8229600" y="1464183"/>
                </a:lnTo>
                <a:quadBezTo>
                  <a:pt x="8229600" y="1673352"/>
                  <a:pt x="8020431" y="1673352"/>
                </a:quadBezTo>
                <a:lnTo>
                  <a:pt x="0" y="1673352"/>
                </a:lnTo>
                <a:lnTo>
                  <a:pt x="0" y="209169"/>
                </a:lnTo>
                <a:quadBezTo>
                  <a:pt x="0" y="0"/>
                  <a:pt x="209169" y="0"/>
                </a:quad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1657807"/>
            <a:ext cx="1828800" cy="1828800"/>
          </a:xfrm>
          <a:prstGeom prst="ellipse">
            <a:avLst/>
          </a:prstGeom>
        </p:spPr>
      </p:pic>
      <p:sp>
        <p:nvSpPr>
          <p:cNvPr id="5" name="Text 2"/>
          <p:cNvSpPr/>
          <p:nvPr/>
        </p:nvSpPr>
        <p:spPr>
          <a:xfrm>
            <a:off x="2468880" y="2572207"/>
            <a:ext cx="603504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Protección de datos sensibles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2468880" y="2846527"/>
            <a:ext cx="6035040" cy="83099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lvl="0"/>
            <a:r>
              <a:rPr lang="es-CO" sz="1400" dirty="0">
                <a:latin typeface="Playfair Display" panose="00000500000000000000" pitchFamily="2" charset="0"/>
              </a:rPr>
              <a:t>Cifrar discos duros (como BitLocker o </a:t>
            </a:r>
            <a:r>
              <a:rPr lang="es-CO" sz="1400" dirty="0" err="1">
                <a:latin typeface="Playfair Display" panose="00000500000000000000" pitchFamily="2" charset="0"/>
              </a:rPr>
              <a:t>FileVault</a:t>
            </a:r>
            <a:r>
              <a:rPr lang="es-CO" sz="1400" dirty="0">
                <a:latin typeface="Playfair Display" panose="00000500000000000000" pitchFamily="2" charset="0"/>
              </a:rPr>
              <a:t>) y bases de datos para proteger la información sensible incluso si el dispositivo cae en manos no autorizadas.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Criptomonedas y Blockchain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548640" y="1566367"/>
            <a:ext cx="8138160" cy="2468880"/>
          </a:xfrm>
          <a:custGeom>
            <a:avLst/>
            <a:gdLst/>
            <a:ahLst/>
            <a:cxnLst/>
            <a:rect l="l" t="t" r="r" b="b"/>
            <a:pathLst>
              <a:path w="8138160" h="2468880">
                <a:moveTo>
                  <a:pt x="0" y="0"/>
                </a:moveTo>
                <a:lnTo>
                  <a:pt x="8138160" y="0"/>
                </a:lnTo>
                <a:lnTo>
                  <a:pt x="8138160" y="2468880"/>
                </a:lnTo>
                <a:lnTo>
                  <a:pt x="0" y="246888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https://osspub.smallppt.com/aiImage/content/20251105/984300/0aafd892-ab45-4c7b-b5a9-6d21f2e0f60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80" y="1657807"/>
            <a:ext cx="2286000" cy="228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200400" y="1874520"/>
            <a:ext cx="530352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Integridad y autenticidad en Blockchain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3200400" y="2148840"/>
            <a:ext cx="5303520" cy="71654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60"/>
              </a:spcBef>
            </a:pPr>
            <a:r>
              <a:rPr lang="es-CO" sz="1200" dirty="0">
                <a:latin typeface="Playfair Display" panose="00000500000000000000" pitchFamily="2" charset="0"/>
              </a:rPr>
              <a:t>La tecnología </a:t>
            </a:r>
            <a:r>
              <a:rPr lang="es-CO" sz="1200" dirty="0" err="1">
                <a:latin typeface="Playfair Display" panose="00000500000000000000" pitchFamily="2" charset="0"/>
              </a:rPr>
              <a:t>Blockchain</a:t>
            </a:r>
            <a:r>
              <a:rPr lang="es-CO" sz="1200" dirty="0">
                <a:latin typeface="Playfair Display" panose="00000500000000000000" pitchFamily="2" charset="0"/>
              </a:rPr>
              <a:t> se basa en funciones hash para garantizar la </a:t>
            </a:r>
            <a:r>
              <a:rPr lang="es-CO" sz="1200" b="1" dirty="0">
                <a:latin typeface="Playfair Display" panose="00000500000000000000" pitchFamily="2" charset="0"/>
              </a:rPr>
              <a:t>integridad</a:t>
            </a:r>
            <a:r>
              <a:rPr lang="es-CO" sz="1200" dirty="0">
                <a:latin typeface="Playfair Display" panose="00000500000000000000" pitchFamily="2" charset="0"/>
              </a:rPr>
              <a:t> y la </a:t>
            </a:r>
            <a:r>
              <a:rPr lang="es-CO" sz="1200" b="1" dirty="0">
                <a:latin typeface="Playfair Display" panose="00000500000000000000" pitchFamily="2" charset="0"/>
              </a:rPr>
              <a:t>inmutabilidad</a:t>
            </a:r>
            <a:r>
              <a:rPr lang="es-CO" sz="1200" dirty="0">
                <a:latin typeface="Playfair Display" panose="00000500000000000000" pitchFamily="2" charset="0"/>
              </a:rPr>
              <a:t> de los registros, mientras que las firmas digitales aseguran la autenticidad de las transacciones.</a:t>
            </a:r>
            <a:endParaRPr lang="en-US" sz="1000" dirty="0">
              <a:latin typeface="Playfair Display" panose="00000500000000000000" pitchFamily="2" charset="0"/>
            </a:endParaRPr>
          </a:p>
        </p:txBody>
      </p:sp>
      <p:sp>
        <p:nvSpPr>
          <p:cNvPr id="7" name="Rectángulo: esquinas redondeadas 6">
            <a:extLst>
              <a:ext uri="{FF2B5EF4-FFF2-40B4-BE49-F238E27FC236}">
                <a16:creationId xmlns:a16="http://schemas.microsoft.com/office/drawing/2014/main" id="{3A58E9A6-7D25-D26D-2497-363C1EB0286C}"/>
              </a:ext>
            </a:extLst>
          </p:cNvPr>
          <p:cNvSpPr/>
          <p:nvPr/>
        </p:nvSpPr>
        <p:spPr>
          <a:xfrm>
            <a:off x="3356264" y="3106882"/>
            <a:ext cx="5421976" cy="1670858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MX" sz="1400" dirty="0"/>
              <a:t>La </a:t>
            </a:r>
            <a:r>
              <a:rPr lang="es-MX" sz="1400" b="1" dirty="0"/>
              <a:t>inmutabilidad de los registros</a:t>
            </a:r>
            <a:r>
              <a:rPr lang="es-MX" sz="1400" dirty="0"/>
              <a:t> significa, en términos sencillos, que </a:t>
            </a:r>
            <a:r>
              <a:rPr lang="es-MX" sz="1400" b="1" dirty="0"/>
              <a:t>una vez que un dato se escribe o registra, es imposible modificarlo o eliminarlo</a:t>
            </a:r>
            <a:r>
              <a:rPr lang="es-MX" sz="1400" dirty="0"/>
              <a:t>. </a:t>
            </a:r>
          </a:p>
          <a:p>
            <a:r>
              <a:rPr lang="es-MX" sz="1400" dirty="0"/>
              <a:t>Se convierte en un registro </a:t>
            </a:r>
            <a:r>
              <a:rPr lang="es-MX" sz="1400" b="1" dirty="0"/>
              <a:t>permanente e inalterable</a:t>
            </a:r>
            <a:r>
              <a:rPr lang="es-MX" sz="1400" dirty="0"/>
              <a:t>.</a:t>
            </a:r>
          </a:p>
          <a:p>
            <a:r>
              <a:rPr lang="es-MX" sz="1400" dirty="0"/>
              <a:t>Esta característica es la columna vertebral de tecnologías como </a:t>
            </a:r>
            <a:r>
              <a:rPr lang="es-MX" sz="1400" b="1" dirty="0" err="1"/>
              <a:t>Blockchain</a:t>
            </a:r>
            <a:r>
              <a:rPr lang="es-MX" sz="1400" dirty="0"/>
              <a:t> (utilizada en criptomonedas y otras aplicaciones), y se logra principalmente a través del </a:t>
            </a:r>
            <a:r>
              <a:rPr lang="es-MX" sz="1400" b="1" dirty="0"/>
              <a:t>hash criptográfico</a:t>
            </a:r>
            <a:endParaRPr lang="es-MX" sz="1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Aplicaciones de la Criptografía en la Seguridad de Sistemas</a:t>
            </a:r>
            <a:endParaRPr lang="en-US" sz="1152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057400" y="1280160"/>
            <a:ext cx="5029200" cy="2926080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371600" y="4297680"/>
            <a:ext cx="6400800" cy="35833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152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Impacto de las Aplicaciones Criptográficas en la Seguridad(Porcentaje)</a:t>
            </a:r>
            <a:endParaRPr lang="en-US" sz="1152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678118" y="1017270"/>
            <a:ext cx="3108960" cy="3108960"/>
          </a:xfrm>
          <a:custGeom>
            <a:avLst/>
            <a:gdLst/>
            <a:ahLst/>
            <a:cxnLst/>
            <a:rect l="l" t="t" r="r" b="b"/>
            <a:pathLst>
              <a:path w="3108960" h="3108960">
                <a:moveTo>
                  <a:pt x="1554480" y="0"/>
                </a:moveTo>
                <a:cubicBezTo>
                  <a:pt x="2412421" y="0"/>
                  <a:pt x="3108960" y="696539"/>
                  <a:pt x="3108960" y="1554480"/>
                </a:cubicBezTo>
                <a:cubicBezTo>
                  <a:pt x="3108960" y="2412421"/>
                  <a:pt x="2412421" y="3108960"/>
                  <a:pt x="1554480" y="3108960"/>
                </a:cubicBezTo>
                <a:cubicBezTo>
                  <a:pt x="696539" y="3108960"/>
                  <a:pt x="0" y="2412421"/>
                  <a:pt x="0" y="1554480"/>
                </a:cubicBezTo>
                <a:cubicBezTo>
                  <a:pt x="0" y="696539"/>
                  <a:pt x="696539" y="0"/>
                  <a:pt x="1554480" y="0"/>
                </a:cubic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527" y="1228679"/>
            <a:ext cx="2686143" cy="2686143"/>
          </a:xfrm>
          <a:prstGeom prst="ellipse">
            <a:avLst/>
          </a:prstGeom>
        </p:spPr>
      </p:pic>
      <p:sp>
        <p:nvSpPr>
          <p:cNvPr id="4" name="Text 1"/>
          <p:cNvSpPr/>
          <p:nvPr/>
        </p:nvSpPr>
        <p:spPr>
          <a:xfrm>
            <a:off x="3787078" y="2242566"/>
            <a:ext cx="4899722" cy="89377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4800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GRACIAS</a:t>
            </a:r>
            <a:endParaRPr lang="en-US" sz="2000" dirty="0"/>
          </a:p>
        </p:txBody>
      </p:sp>
      <p:sp>
        <p:nvSpPr>
          <p:cNvPr id="5" name="Text 2"/>
          <p:cNvSpPr/>
          <p:nvPr/>
        </p:nvSpPr>
        <p:spPr>
          <a:xfrm>
            <a:off x="3787078" y="2901391"/>
            <a:ext cx="4899722" cy="35484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96000"/>
              </a:lnSpc>
              <a:spcBef>
                <a:spcPts val="360"/>
              </a:spcBef>
              <a:buNone/>
            </a:pPr>
            <a:endParaRPr lang="en-US" sz="1152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aiImage/content/20251105/984300/7c6e5353-1a52-4450-be9b-9bb45a132c06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429000" cy="51435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AA2DC227-D4D1-67F1-72CB-A57C9D504017}"/>
              </a:ext>
            </a:extLst>
          </p:cNvPr>
          <p:cNvSpPr txBox="1"/>
          <p:nvPr/>
        </p:nvSpPr>
        <p:spPr>
          <a:xfrm>
            <a:off x="3855027" y="952435"/>
            <a:ext cx="4572000" cy="28271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criptografía es una 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disciplina fundamental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en la Ingeniería de Sistemas, ya que constituye la base para la seguridad de la información. </a:t>
            </a: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endParaRPr lang="es-CO" kern="1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15000"/>
              </a:lnSpc>
              <a:spcAft>
                <a:spcPts val="800"/>
              </a:spcAft>
              <a:buNone/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 función principal es </a:t>
            </a:r>
            <a:r>
              <a:rPr lang="es-CO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proteger los datos y las comunicaciones</a:t>
            </a: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transformándolos de modo que solo las partes autorizadas puedan acceder a su contenido.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uadroTexto 17">
            <a:extLst>
              <a:ext uri="{FF2B5EF4-FFF2-40B4-BE49-F238E27FC236}">
                <a16:creationId xmlns:a16="http://schemas.microsoft.com/office/drawing/2014/main" id="{97F89AA9-9826-419B-4E14-807ACCC9F432}"/>
              </a:ext>
            </a:extLst>
          </p:cNvPr>
          <p:cNvSpPr txBox="1"/>
          <p:nvPr/>
        </p:nvSpPr>
        <p:spPr>
          <a:xfrm>
            <a:off x="280555" y="207540"/>
            <a:ext cx="8073736" cy="7107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5000"/>
              </a:lnSpc>
              <a:spcAft>
                <a:spcPts val="800"/>
              </a:spcAft>
              <a:buNone/>
            </a:pPr>
            <a:r>
              <a:rPr lang="es-CO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 criptografía en la ingeniería de sistemas busca garantizar los cuatro pilares de la seguridad de la información: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5390E54B-EBAC-BCDE-8398-15A0569E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873765"/>
              </p:ext>
            </p:extLst>
          </p:nvPr>
        </p:nvGraphicFramePr>
        <p:xfrm>
          <a:off x="628650" y="1690398"/>
          <a:ext cx="7886700" cy="21367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628900">
                  <a:extLst>
                    <a:ext uri="{9D8B030D-6E8A-4147-A177-3AD203B41FA5}">
                      <a16:colId xmlns:a16="http://schemas.microsoft.com/office/drawing/2014/main" val="3960560008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693523621"/>
                    </a:ext>
                  </a:extLst>
                </a:gridCol>
                <a:gridCol w="2628900">
                  <a:extLst>
                    <a:ext uri="{9D8B030D-6E8A-4147-A177-3AD203B41FA5}">
                      <a16:colId xmlns:a16="http://schemas.microsoft.com/office/drawing/2014/main" val="23028023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Pilar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 dirty="0">
                          <a:effectLst/>
                        </a:rPr>
                        <a:t>Propósito</a:t>
                      </a:r>
                      <a:endParaRPr lang="es-CO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Técnica Criptográfica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8159032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Confidencialidad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Garantiza que solo el emisor y el destinatario puedan leer la información.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Cifrado (simétrico y asimétrico).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6711373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Integridad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Asegura que la información no ha sido alterada o manipulada.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Funciones Hash y Códigos de Autenticación de Mensajes (MAC).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46802835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Autenticación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Verifica la identidad de los usuarios o sistemas que participan en la comunicación.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Certificados Digitales y Criptografía de Clave Pública.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5752927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No Repudio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>
                          <a:effectLst/>
                        </a:rPr>
                        <a:t>Evita que una de las partes niegue haber enviado o recibido un mensaje.</a:t>
                      </a:r>
                      <a:endParaRPr lang="es-CO" sz="1200" kern="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s-CO" sz="1200" kern="100" dirty="0">
                          <a:effectLst/>
                        </a:rPr>
                        <a:t>Firma Digital.</a:t>
                      </a:r>
                      <a:endParaRPr lang="es-CO" sz="1200" kern="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02755215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FB457F-7EE6-8D15-19F3-FDD148785F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DFE30FA5-B728-4F3D-1822-A371DACD4C83}"/>
              </a:ext>
            </a:extLst>
          </p:cNvPr>
          <p:cNvSpPr/>
          <p:nvPr/>
        </p:nvSpPr>
        <p:spPr>
          <a:xfrm>
            <a:off x="5499908" y="629632"/>
            <a:ext cx="2441863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u="sng" dirty="0">
                <a:solidFill>
                  <a:srgbClr val="6F6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Cifrado Simétrico</a:t>
            </a:r>
            <a:endParaRPr lang="en-US" sz="1152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>
            <a:extLst>
              <a:ext uri="{FF2B5EF4-FFF2-40B4-BE49-F238E27FC236}">
                <a16:creationId xmlns:a16="http://schemas.microsoft.com/office/drawing/2014/main" id="{FD74C547-D3F3-6206-8B9D-AB47233A2A95}"/>
              </a:ext>
            </a:extLst>
          </p:cNvPr>
          <p:cNvSpPr/>
          <p:nvPr/>
        </p:nvSpPr>
        <p:spPr>
          <a:xfrm>
            <a:off x="457200" y="1280160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A0A0BD21-28A9-5AB9-758A-61AD0C895281}"/>
              </a:ext>
            </a:extLst>
          </p:cNvPr>
          <p:cNvSpPr/>
          <p:nvPr/>
        </p:nvSpPr>
        <p:spPr>
          <a:xfrm>
            <a:off x="4572000" y="1746260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5" name="Shape 3">
            <a:extLst>
              <a:ext uri="{FF2B5EF4-FFF2-40B4-BE49-F238E27FC236}">
                <a16:creationId xmlns:a16="http://schemas.microsoft.com/office/drawing/2014/main" id="{872A4FDA-8BB9-BF50-BD70-EFECA99CD562}"/>
              </a:ext>
            </a:extLst>
          </p:cNvPr>
          <p:cNvSpPr/>
          <p:nvPr/>
        </p:nvSpPr>
        <p:spPr>
          <a:xfrm>
            <a:off x="457200" y="2987987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6" name="Shape 4">
            <a:extLst>
              <a:ext uri="{FF2B5EF4-FFF2-40B4-BE49-F238E27FC236}">
                <a16:creationId xmlns:a16="http://schemas.microsoft.com/office/drawing/2014/main" id="{8FAE8AE8-2013-C835-F3A0-89CC4B2C42EA}"/>
              </a:ext>
            </a:extLst>
          </p:cNvPr>
          <p:cNvSpPr/>
          <p:nvPr/>
        </p:nvSpPr>
        <p:spPr>
          <a:xfrm>
            <a:off x="4572000" y="3454087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s-CO" dirty="0"/>
          </a:p>
        </p:txBody>
      </p:sp>
      <p:sp>
        <p:nvSpPr>
          <p:cNvPr id="7" name="Shape 5">
            <a:extLst>
              <a:ext uri="{FF2B5EF4-FFF2-40B4-BE49-F238E27FC236}">
                <a16:creationId xmlns:a16="http://schemas.microsoft.com/office/drawing/2014/main" id="{7531ADC9-8E20-8639-D9A3-E54F28D1E2D9}"/>
              </a:ext>
            </a:extLst>
          </p:cNvPr>
          <p:cNvSpPr/>
          <p:nvPr/>
        </p:nvSpPr>
        <p:spPr>
          <a:xfrm>
            <a:off x="4572000" y="1263701"/>
            <a:ext cx="0" cy="3653426"/>
          </a:xfrm>
          <a:custGeom>
            <a:avLst/>
            <a:gdLst/>
            <a:ahLst/>
            <a:cxnLst/>
            <a:rect l="l" t="t" r="r" b="b"/>
            <a:pathLst>
              <a:path h="3653426">
                <a:moveTo>
                  <a:pt x="0" y="0"/>
                </a:moveTo>
                <a:lnTo>
                  <a:pt x="0" y="3653426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none"/>
          </a:ln>
        </p:spPr>
      </p:sp>
      <p:sp>
        <p:nvSpPr>
          <p:cNvPr id="8" name="Text 6">
            <a:extLst>
              <a:ext uri="{FF2B5EF4-FFF2-40B4-BE49-F238E27FC236}">
                <a16:creationId xmlns:a16="http://schemas.microsoft.com/office/drawing/2014/main" id="{A0F4573F-F518-B6D0-1B71-4A2D5EBC99D5}"/>
              </a:ext>
            </a:extLst>
          </p:cNvPr>
          <p:cNvSpPr/>
          <p:nvPr/>
        </p:nvSpPr>
        <p:spPr>
          <a:xfrm>
            <a:off x="502920" y="1325880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Funcionamiento del cifrado simétrico</a:t>
            </a:r>
            <a:endParaRPr lang="en-US" sz="1152" dirty="0"/>
          </a:p>
        </p:txBody>
      </p:sp>
      <p:sp>
        <p:nvSpPr>
          <p:cNvPr id="9" name="Text 7">
            <a:extLst>
              <a:ext uri="{FF2B5EF4-FFF2-40B4-BE49-F238E27FC236}">
                <a16:creationId xmlns:a16="http://schemas.microsoft.com/office/drawing/2014/main" id="{05788F3A-2AAC-0408-3FB3-66E23D103F03}"/>
              </a:ext>
            </a:extLst>
          </p:cNvPr>
          <p:cNvSpPr/>
          <p:nvPr/>
        </p:nvSpPr>
        <p:spPr>
          <a:xfrm>
            <a:off x="502920" y="1783080"/>
            <a:ext cx="3840480" cy="36390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Utiliza una única clave tanto para cifrar como para descifrar.</a:t>
            </a:r>
            <a:endParaRPr lang="en-US" sz="1152" dirty="0"/>
          </a:p>
        </p:txBody>
      </p:sp>
      <p:sp>
        <p:nvSpPr>
          <p:cNvPr id="10" name="Text 8">
            <a:extLst>
              <a:ext uri="{FF2B5EF4-FFF2-40B4-BE49-F238E27FC236}">
                <a16:creationId xmlns:a16="http://schemas.microsoft.com/office/drawing/2014/main" id="{914C6A6E-44C7-2585-1601-B1E62489C070}"/>
              </a:ext>
            </a:extLst>
          </p:cNvPr>
          <p:cNvSpPr/>
          <p:nvPr/>
        </p:nvSpPr>
        <p:spPr>
          <a:xfrm>
            <a:off x="4800600" y="1791980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Ventajas del cifrado simétrico</a:t>
            </a:r>
            <a:endParaRPr lang="en-US" sz="1152" dirty="0"/>
          </a:p>
        </p:txBody>
      </p:sp>
      <p:sp>
        <p:nvSpPr>
          <p:cNvPr id="11" name="Text 9">
            <a:extLst>
              <a:ext uri="{FF2B5EF4-FFF2-40B4-BE49-F238E27FC236}">
                <a16:creationId xmlns:a16="http://schemas.microsoft.com/office/drawing/2014/main" id="{4D93FB3E-AD22-6FA3-3DAF-D71617456897}"/>
              </a:ext>
            </a:extLst>
          </p:cNvPr>
          <p:cNvSpPr/>
          <p:nvPr/>
        </p:nvSpPr>
        <p:spPr>
          <a:xfrm>
            <a:off x="4800600" y="2249180"/>
            <a:ext cx="384048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Es muy rápido y eficiente, ideal para el cifrado de grandes volúmenes de datos.</a:t>
            </a:r>
            <a:endParaRPr lang="en-US" sz="1152" dirty="0"/>
          </a:p>
        </p:txBody>
      </p:sp>
      <p:sp>
        <p:nvSpPr>
          <p:cNvPr id="12" name="Text 10">
            <a:extLst>
              <a:ext uri="{FF2B5EF4-FFF2-40B4-BE49-F238E27FC236}">
                <a16:creationId xmlns:a16="http://schemas.microsoft.com/office/drawing/2014/main" id="{4F25DF85-1114-5CE6-F85B-2D484456863B}"/>
              </a:ext>
            </a:extLst>
          </p:cNvPr>
          <p:cNvSpPr/>
          <p:nvPr/>
        </p:nvSpPr>
        <p:spPr>
          <a:xfrm>
            <a:off x="502920" y="3033707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Desventajas del cifrado simétrico</a:t>
            </a:r>
            <a:endParaRPr lang="en-US" sz="1152" dirty="0"/>
          </a:p>
        </p:txBody>
      </p:sp>
      <p:sp>
        <p:nvSpPr>
          <p:cNvPr id="13" name="Text 11">
            <a:extLst>
              <a:ext uri="{FF2B5EF4-FFF2-40B4-BE49-F238E27FC236}">
                <a16:creationId xmlns:a16="http://schemas.microsoft.com/office/drawing/2014/main" id="{C110C087-E8B3-370D-491B-C867CEE614B0}"/>
              </a:ext>
            </a:extLst>
          </p:cNvPr>
          <p:cNvSpPr/>
          <p:nvPr/>
        </p:nvSpPr>
        <p:spPr>
          <a:xfrm>
            <a:off x="502920" y="3490907"/>
            <a:ext cx="384048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Requiere un canal seguro para compartir la clave secreta inicial entre las partes.</a:t>
            </a:r>
            <a:endParaRPr lang="en-US" sz="1152" dirty="0"/>
          </a:p>
        </p:txBody>
      </p:sp>
      <p:sp>
        <p:nvSpPr>
          <p:cNvPr id="14" name="Text 12">
            <a:extLst>
              <a:ext uri="{FF2B5EF4-FFF2-40B4-BE49-F238E27FC236}">
                <a16:creationId xmlns:a16="http://schemas.microsoft.com/office/drawing/2014/main" id="{96BA8FAE-9010-4263-CFB3-0AB48F92D40D}"/>
              </a:ext>
            </a:extLst>
          </p:cNvPr>
          <p:cNvSpPr/>
          <p:nvPr/>
        </p:nvSpPr>
        <p:spPr>
          <a:xfrm>
            <a:off x="4800600" y="3499807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Algoritmos comunes de cifrado simétrico</a:t>
            </a:r>
            <a:endParaRPr lang="en-US" sz="1152" dirty="0"/>
          </a:p>
        </p:txBody>
      </p:sp>
      <p:sp>
        <p:nvSpPr>
          <p:cNvPr id="15" name="Text 13">
            <a:extLst>
              <a:ext uri="{FF2B5EF4-FFF2-40B4-BE49-F238E27FC236}">
                <a16:creationId xmlns:a16="http://schemas.microsoft.com/office/drawing/2014/main" id="{5A287A52-C85E-1017-C2D6-F554DC40635A}"/>
              </a:ext>
            </a:extLst>
          </p:cNvPr>
          <p:cNvSpPr/>
          <p:nvPr/>
        </p:nvSpPr>
        <p:spPr>
          <a:xfrm>
            <a:off x="4800600" y="3957007"/>
            <a:ext cx="3840480" cy="583429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60"/>
              </a:spcBef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AES (Advanced Encryption Standard), </a:t>
            </a:r>
            <a:r>
              <a:rPr lang="es-CO" sz="1100" dirty="0"/>
              <a:t>DES, 3DES.</a:t>
            </a:r>
          </a:p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endParaRPr lang="en-US" sz="1152" dirty="0"/>
          </a:p>
        </p:txBody>
      </p:sp>
      <p:sp>
        <p:nvSpPr>
          <p:cNvPr id="16" name="Text 0">
            <a:extLst>
              <a:ext uri="{FF2B5EF4-FFF2-40B4-BE49-F238E27FC236}">
                <a16:creationId xmlns:a16="http://schemas.microsoft.com/office/drawing/2014/main" id="{FC1FB967-944E-5E04-5E6A-CD297B66FC31}"/>
              </a:ext>
            </a:extLst>
          </p:cNvPr>
          <p:cNvSpPr/>
          <p:nvPr/>
        </p:nvSpPr>
        <p:spPr>
          <a:xfrm>
            <a:off x="342899" y="118832"/>
            <a:ext cx="2441863" cy="113018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>
              <a:lnSpc>
                <a:spcPct val="96000"/>
              </a:lnSpc>
              <a:spcBef>
                <a:spcPts val="360"/>
              </a:spcBef>
            </a:pPr>
            <a:r>
              <a:rPr lang="es-CO" sz="3200" b="1" dirty="0"/>
              <a:t>Tipos de Criptografía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1271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u="sng" dirty="0">
                <a:solidFill>
                  <a:srgbClr val="6F655D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Cifrado Asimétrico</a:t>
            </a:r>
            <a:endParaRPr lang="en-US" sz="1152" u="sng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Shape 1"/>
          <p:cNvSpPr/>
          <p:nvPr/>
        </p:nvSpPr>
        <p:spPr>
          <a:xfrm>
            <a:off x="457200" y="1280160"/>
            <a:ext cx="3931920" cy="457200"/>
          </a:xfrm>
          <a:custGeom>
            <a:avLst/>
            <a:gdLst/>
            <a:ahLst/>
            <a:cxnLst/>
            <a:rect l="l" t="t" r="r" b="b"/>
            <a:pathLst>
              <a:path w="3931920" h="457200">
                <a:moveTo>
                  <a:pt x="228600" y="0"/>
                </a:moveTo>
                <a:lnTo>
                  <a:pt x="3703320" y="0"/>
                </a:lnTo>
                <a:quadBezTo>
                  <a:pt x="3931920" y="0"/>
                  <a:pt x="3931920" y="228600"/>
                </a:quadBezTo>
                <a:lnTo>
                  <a:pt x="3931920" y="228600"/>
                </a:lnTo>
                <a:quadBezTo>
                  <a:pt x="3931920" y="457200"/>
                  <a:pt x="3703320" y="457200"/>
                </a:quadBezTo>
                <a:lnTo>
                  <a:pt x="228600" y="457200"/>
                </a:lnTo>
                <a:quadBezTo>
                  <a:pt x="0" y="457200"/>
                  <a:pt x="0" y="2286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0" y="1371600"/>
            <a:ext cx="274320" cy="27432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02920" y="1737116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Funcionamiento del cifrado asimétrico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502920" y="2194316"/>
            <a:ext cx="384048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Utiliza un par de claves relacionadas matemáticamente para cifrar y descifrar.</a:t>
            </a:r>
            <a:endParaRPr lang="en-US" sz="1152" dirty="0"/>
          </a:p>
        </p:txBody>
      </p:sp>
      <p:sp>
        <p:nvSpPr>
          <p:cNvPr id="7" name="Shape 4"/>
          <p:cNvSpPr/>
          <p:nvPr/>
        </p:nvSpPr>
        <p:spPr>
          <a:xfrm>
            <a:off x="4754880" y="1280160"/>
            <a:ext cx="3931920" cy="457200"/>
          </a:xfrm>
          <a:custGeom>
            <a:avLst/>
            <a:gdLst/>
            <a:ahLst/>
            <a:cxnLst/>
            <a:rect l="l" t="t" r="r" b="b"/>
            <a:pathLst>
              <a:path w="3931920" h="457200">
                <a:moveTo>
                  <a:pt x="228600" y="0"/>
                </a:moveTo>
                <a:lnTo>
                  <a:pt x="3703320" y="0"/>
                </a:lnTo>
                <a:quadBezTo>
                  <a:pt x="3931920" y="0"/>
                  <a:pt x="3931920" y="228600"/>
                </a:quadBezTo>
                <a:lnTo>
                  <a:pt x="3931920" y="228600"/>
                </a:lnTo>
                <a:quadBezTo>
                  <a:pt x="3931920" y="457200"/>
                  <a:pt x="3703320" y="457200"/>
                </a:quadBezTo>
                <a:lnTo>
                  <a:pt x="228600" y="457200"/>
                </a:lnTo>
                <a:quadBezTo>
                  <a:pt x="0" y="457200"/>
                  <a:pt x="0" y="2286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680" y="1371600"/>
            <a:ext cx="274320" cy="27432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4800600" y="1737116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Ventajas del cifrado asimétrico</a:t>
            </a:r>
            <a:endParaRPr lang="en-US" sz="1152" dirty="0"/>
          </a:p>
        </p:txBody>
      </p:sp>
      <p:sp>
        <p:nvSpPr>
          <p:cNvPr id="10" name="Text 6"/>
          <p:cNvSpPr/>
          <p:nvPr/>
        </p:nvSpPr>
        <p:spPr>
          <a:xfrm>
            <a:off x="4800600" y="2194316"/>
            <a:ext cx="384048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No requiere un canal seguro para el intercambio de claves y permite la autenticación.</a:t>
            </a:r>
            <a:endParaRPr lang="en-US" sz="1152" dirty="0"/>
          </a:p>
        </p:txBody>
      </p:sp>
      <p:sp>
        <p:nvSpPr>
          <p:cNvPr id="11" name="Shape 7"/>
          <p:cNvSpPr/>
          <p:nvPr/>
        </p:nvSpPr>
        <p:spPr>
          <a:xfrm>
            <a:off x="457200" y="3200400"/>
            <a:ext cx="3931920" cy="457200"/>
          </a:xfrm>
          <a:custGeom>
            <a:avLst/>
            <a:gdLst/>
            <a:ahLst/>
            <a:cxnLst/>
            <a:rect l="l" t="t" r="r" b="b"/>
            <a:pathLst>
              <a:path w="3931920" h="457200">
                <a:moveTo>
                  <a:pt x="228600" y="0"/>
                </a:moveTo>
                <a:lnTo>
                  <a:pt x="3703320" y="0"/>
                </a:lnTo>
                <a:quadBezTo>
                  <a:pt x="3931920" y="0"/>
                  <a:pt x="3931920" y="228600"/>
                </a:quadBezTo>
                <a:lnTo>
                  <a:pt x="3931920" y="228600"/>
                </a:lnTo>
                <a:quadBezTo>
                  <a:pt x="3931920" y="457200"/>
                  <a:pt x="3703320" y="457200"/>
                </a:quadBezTo>
                <a:lnTo>
                  <a:pt x="228600" y="457200"/>
                </a:lnTo>
                <a:quadBezTo>
                  <a:pt x="0" y="457200"/>
                  <a:pt x="0" y="2286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286000" y="3291840"/>
            <a:ext cx="274320" cy="274320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502920" y="3657356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Desventajas del cifrado asimétrico</a:t>
            </a:r>
            <a:endParaRPr lang="en-US" sz="1152" dirty="0"/>
          </a:p>
        </p:txBody>
      </p:sp>
      <p:sp>
        <p:nvSpPr>
          <p:cNvPr id="14" name="Text 9"/>
          <p:cNvSpPr/>
          <p:nvPr/>
        </p:nvSpPr>
        <p:spPr>
          <a:xfrm>
            <a:off x="502920" y="4114556"/>
            <a:ext cx="384048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Es mucho más lento que el cifrado simétrico, por lo que no se usa para cifrar grandes cantidades de datos.</a:t>
            </a:r>
            <a:endParaRPr lang="en-US" sz="1152" dirty="0"/>
          </a:p>
        </p:txBody>
      </p:sp>
      <p:sp>
        <p:nvSpPr>
          <p:cNvPr id="15" name="Shape 10"/>
          <p:cNvSpPr/>
          <p:nvPr/>
        </p:nvSpPr>
        <p:spPr>
          <a:xfrm>
            <a:off x="4754880" y="3200400"/>
            <a:ext cx="3931920" cy="457200"/>
          </a:xfrm>
          <a:custGeom>
            <a:avLst/>
            <a:gdLst/>
            <a:ahLst/>
            <a:cxnLst/>
            <a:rect l="l" t="t" r="r" b="b"/>
            <a:pathLst>
              <a:path w="3931920" h="457200">
                <a:moveTo>
                  <a:pt x="228600" y="0"/>
                </a:moveTo>
                <a:lnTo>
                  <a:pt x="3703320" y="0"/>
                </a:lnTo>
                <a:quadBezTo>
                  <a:pt x="3931920" y="0"/>
                  <a:pt x="3931920" y="228600"/>
                </a:quadBezTo>
                <a:lnTo>
                  <a:pt x="3931920" y="228600"/>
                </a:lnTo>
                <a:quadBezTo>
                  <a:pt x="3931920" y="457200"/>
                  <a:pt x="3703320" y="457200"/>
                </a:quadBezTo>
                <a:lnTo>
                  <a:pt x="228600" y="457200"/>
                </a:lnTo>
                <a:quadBezTo>
                  <a:pt x="0" y="457200"/>
                  <a:pt x="0" y="228600"/>
                </a:quadBezTo>
                <a:lnTo>
                  <a:pt x="0" y="228600"/>
                </a:lnTo>
                <a:quadBezTo>
                  <a:pt x="0" y="0"/>
                  <a:pt x="228600" y="0"/>
                </a:quad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83680" y="3291840"/>
            <a:ext cx="274320" cy="27432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4800600" y="3657356"/>
            <a:ext cx="384048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Algoritmos comunes de cifrado asimétrico</a:t>
            </a:r>
            <a:endParaRPr lang="en-US" sz="1152" dirty="0"/>
          </a:p>
        </p:txBody>
      </p:sp>
      <p:sp>
        <p:nvSpPr>
          <p:cNvPr id="18" name="Text 12"/>
          <p:cNvSpPr/>
          <p:nvPr/>
        </p:nvSpPr>
        <p:spPr>
          <a:xfrm>
            <a:off x="4800600" y="4114556"/>
            <a:ext cx="3840480" cy="36390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RSA, ElGamal, Criptografía de Curva Elíptica (ECC).</a:t>
            </a:r>
            <a:endParaRPr lang="en-US" sz="1152" dirty="0"/>
          </a:p>
        </p:txBody>
      </p:sp>
      <p:sp>
        <p:nvSpPr>
          <p:cNvPr id="19" name="Shape 1">
            <a:extLst>
              <a:ext uri="{FF2B5EF4-FFF2-40B4-BE49-F238E27FC236}">
                <a16:creationId xmlns:a16="http://schemas.microsoft.com/office/drawing/2014/main" id="{5A1A8B62-EEBA-D44F-C379-9BE1FC7D14D8}"/>
              </a:ext>
            </a:extLst>
          </p:cNvPr>
          <p:cNvSpPr/>
          <p:nvPr/>
        </p:nvSpPr>
        <p:spPr>
          <a:xfrm>
            <a:off x="457200" y="1280160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0" name="Shape 2">
            <a:extLst>
              <a:ext uri="{FF2B5EF4-FFF2-40B4-BE49-F238E27FC236}">
                <a16:creationId xmlns:a16="http://schemas.microsoft.com/office/drawing/2014/main" id="{57326CBB-1320-4F71-E170-487CB4C01373}"/>
              </a:ext>
            </a:extLst>
          </p:cNvPr>
          <p:cNvSpPr/>
          <p:nvPr/>
        </p:nvSpPr>
        <p:spPr>
          <a:xfrm>
            <a:off x="4572000" y="1746260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1" name="Shape 3">
            <a:extLst>
              <a:ext uri="{FF2B5EF4-FFF2-40B4-BE49-F238E27FC236}">
                <a16:creationId xmlns:a16="http://schemas.microsoft.com/office/drawing/2014/main" id="{AA53D94D-A5B4-3A5F-4157-AA0D975CCD4E}"/>
              </a:ext>
            </a:extLst>
          </p:cNvPr>
          <p:cNvSpPr/>
          <p:nvPr/>
        </p:nvSpPr>
        <p:spPr>
          <a:xfrm>
            <a:off x="457200" y="2987987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22" name="Shape 4">
            <a:extLst>
              <a:ext uri="{FF2B5EF4-FFF2-40B4-BE49-F238E27FC236}">
                <a16:creationId xmlns:a16="http://schemas.microsoft.com/office/drawing/2014/main" id="{E27B58D7-3F6B-90EC-FEDA-C0B83BFB94DF}"/>
              </a:ext>
            </a:extLst>
          </p:cNvPr>
          <p:cNvSpPr/>
          <p:nvPr/>
        </p:nvSpPr>
        <p:spPr>
          <a:xfrm>
            <a:off x="4586547" y="3218200"/>
            <a:ext cx="4114800" cy="1463040"/>
          </a:xfrm>
          <a:custGeom>
            <a:avLst/>
            <a:gdLst/>
            <a:ahLst/>
            <a:cxnLst/>
            <a:rect l="l" t="t" r="r" b="b"/>
            <a:pathLst>
              <a:path w="4114800" h="1463040">
                <a:moveTo>
                  <a:pt x="0" y="0"/>
                </a:moveTo>
                <a:lnTo>
                  <a:pt x="4114800" y="0"/>
                </a:lnTo>
                <a:lnTo>
                  <a:pt x="4114800" y="1463040"/>
                </a:lnTo>
                <a:lnTo>
                  <a:pt x="0" y="1463040"/>
                </a:lnTo>
                <a:close/>
              </a:path>
            </a:pathLst>
          </a:custGeom>
          <a:solidFill>
            <a:srgbClr val="000000">
              <a:alpha val="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  <p:txBody>
          <a:bodyPr/>
          <a:lstStyle/>
          <a:p>
            <a:endParaRPr lang="es-CO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Funciones Hash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0" y="1847088"/>
            <a:ext cx="1397294" cy="0"/>
          </a:xfrm>
          <a:custGeom>
            <a:avLst/>
            <a:gdLst/>
            <a:ahLst/>
            <a:cxnLst/>
            <a:rect l="l" t="t" r="r" b="b"/>
            <a:pathLst>
              <a:path w="1397294">
                <a:moveTo>
                  <a:pt x="0" y="0"/>
                </a:moveTo>
                <a:lnTo>
                  <a:pt x="1397294" y="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arrow"/>
          </a:ln>
        </p:spPr>
      </p:sp>
      <p:sp>
        <p:nvSpPr>
          <p:cNvPr id="4" name="Shape 2"/>
          <p:cNvSpPr/>
          <p:nvPr/>
        </p:nvSpPr>
        <p:spPr>
          <a:xfrm>
            <a:off x="1554480" y="166420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00200" y="1709928"/>
            <a:ext cx="274320" cy="274320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457200" y="2057400"/>
            <a:ext cx="2560320" cy="57778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Funcionamiento de las funciones hash</a:t>
            </a:r>
            <a:endParaRPr lang="en-US" sz="1152" dirty="0"/>
          </a:p>
        </p:txBody>
      </p:sp>
      <p:sp>
        <p:nvSpPr>
          <p:cNvPr id="7" name="Text 4"/>
          <p:cNvSpPr/>
          <p:nvPr/>
        </p:nvSpPr>
        <p:spPr>
          <a:xfrm>
            <a:off x="457200" y="2697480"/>
            <a:ext cx="2560320" cy="103105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lvl="0" algn="just"/>
            <a:r>
              <a:rPr lang="es-CO" sz="1100" dirty="0">
                <a:latin typeface="Playfair Display" panose="00000500000000000000" pitchFamily="2" charset="0"/>
              </a:rPr>
              <a:t>Aplican una transformación matemática </a:t>
            </a:r>
            <a:r>
              <a:rPr lang="es-CO" sz="1100" b="1" dirty="0">
                <a:latin typeface="Playfair Display" panose="00000500000000000000" pitchFamily="2" charset="0"/>
              </a:rPr>
              <a:t>unidireccional</a:t>
            </a:r>
            <a:r>
              <a:rPr lang="es-CO" sz="1100" dirty="0">
                <a:latin typeface="Playfair Display" panose="00000500000000000000" pitchFamily="2" charset="0"/>
              </a:rPr>
              <a:t> a los datos para generar una "huella digital" de tamaño fijo (</a:t>
            </a:r>
            <a:r>
              <a:rPr lang="es-CO" sz="1100" b="1" dirty="0">
                <a:latin typeface="Playfair Display" panose="00000500000000000000" pitchFamily="2" charset="0"/>
              </a:rPr>
              <a:t>hash</a:t>
            </a:r>
            <a:r>
              <a:rPr lang="es-CO" sz="1100" dirty="0">
                <a:latin typeface="Playfair Display" panose="00000500000000000000" pitchFamily="2" charset="0"/>
              </a:rPr>
              <a:t>). Es imposible revertir el proceso.</a:t>
            </a:r>
          </a:p>
        </p:txBody>
      </p:sp>
      <p:sp>
        <p:nvSpPr>
          <p:cNvPr id="8" name="Shape 5"/>
          <p:cNvSpPr/>
          <p:nvPr/>
        </p:nvSpPr>
        <p:spPr>
          <a:xfrm>
            <a:off x="2085187" y="1847088"/>
            <a:ext cx="2138986" cy="0"/>
          </a:xfrm>
          <a:custGeom>
            <a:avLst/>
            <a:gdLst/>
            <a:ahLst/>
            <a:cxnLst/>
            <a:rect l="l" t="t" r="r" b="b"/>
            <a:pathLst>
              <a:path w="2138986">
                <a:moveTo>
                  <a:pt x="0" y="0"/>
                </a:moveTo>
                <a:lnTo>
                  <a:pt x="2138986" y="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arrow"/>
          </a:ln>
        </p:spPr>
      </p:sp>
      <p:sp>
        <p:nvSpPr>
          <p:cNvPr id="9" name="Shape 6"/>
          <p:cNvSpPr/>
          <p:nvPr/>
        </p:nvSpPr>
        <p:spPr>
          <a:xfrm>
            <a:off x="4389120" y="166420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434840" y="1709928"/>
            <a:ext cx="274320" cy="274320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3291840" y="2057400"/>
            <a:ext cx="2560320" cy="57778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Uso principal de las funciones hash</a:t>
            </a:r>
            <a:endParaRPr lang="en-US" sz="1152" dirty="0"/>
          </a:p>
        </p:txBody>
      </p:sp>
      <p:sp>
        <p:nvSpPr>
          <p:cNvPr id="12" name="Text 8"/>
          <p:cNvSpPr/>
          <p:nvPr/>
        </p:nvSpPr>
        <p:spPr>
          <a:xfrm>
            <a:off x="3291840" y="2697480"/>
            <a:ext cx="2560320" cy="544925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Verificar la integridad y almacenar contraseñas de forma segura.</a:t>
            </a:r>
            <a:endParaRPr lang="en-US" sz="1152" dirty="0"/>
          </a:p>
        </p:txBody>
      </p:sp>
      <p:sp>
        <p:nvSpPr>
          <p:cNvPr id="13" name="Shape 9"/>
          <p:cNvSpPr/>
          <p:nvPr/>
        </p:nvSpPr>
        <p:spPr>
          <a:xfrm>
            <a:off x="4919827" y="1847088"/>
            <a:ext cx="2138986" cy="0"/>
          </a:xfrm>
          <a:custGeom>
            <a:avLst/>
            <a:gdLst/>
            <a:ahLst/>
            <a:cxnLst/>
            <a:rect l="l" t="t" r="r" b="b"/>
            <a:pathLst>
              <a:path w="2138986">
                <a:moveTo>
                  <a:pt x="0" y="0"/>
                </a:moveTo>
                <a:lnTo>
                  <a:pt x="2138986" y="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arrow"/>
          </a:ln>
        </p:spPr>
      </p:sp>
      <p:sp>
        <p:nvSpPr>
          <p:cNvPr id="14" name="Shape 10"/>
          <p:cNvSpPr/>
          <p:nvPr/>
        </p:nvSpPr>
        <p:spPr>
          <a:xfrm>
            <a:off x="7223760" y="1664208"/>
            <a:ext cx="365760" cy="365760"/>
          </a:xfrm>
          <a:custGeom>
            <a:avLst/>
            <a:gdLst/>
            <a:ahLst/>
            <a:cxnLst/>
            <a:rect l="l" t="t" r="r" b="b"/>
            <a:pathLst>
              <a:path w="365760" h="365760">
                <a:moveTo>
                  <a:pt x="182880" y="0"/>
                </a:moveTo>
                <a:cubicBezTo>
                  <a:pt x="283814" y="0"/>
                  <a:pt x="365760" y="81946"/>
                  <a:pt x="365760" y="182880"/>
                </a:cubicBezTo>
                <a:cubicBezTo>
                  <a:pt x="365760" y="283814"/>
                  <a:pt x="283814" y="365760"/>
                  <a:pt x="182880" y="365760"/>
                </a:cubicBezTo>
                <a:cubicBezTo>
                  <a:pt x="81946" y="365760"/>
                  <a:pt x="0" y="283814"/>
                  <a:pt x="0" y="182880"/>
                </a:cubicBezTo>
                <a:cubicBezTo>
                  <a:pt x="0" y="81946"/>
                  <a:pt x="81946" y="0"/>
                  <a:pt x="182880" y="0"/>
                </a:cubicBez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269480" y="1709928"/>
            <a:ext cx="274320" cy="274320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6126480" y="2057400"/>
            <a:ext cx="2560320" cy="577787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Algoritmos comunes de funciones hash</a:t>
            </a:r>
            <a:endParaRPr lang="en-US" sz="1152" dirty="0"/>
          </a:p>
        </p:txBody>
      </p:sp>
      <p:sp>
        <p:nvSpPr>
          <p:cNvPr id="17" name="Text 12"/>
          <p:cNvSpPr/>
          <p:nvPr/>
        </p:nvSpPr>
        <p:spPr>
          <a:xfrm>
            <a:off x="6126480" y="2697480"/>
            <a:ext cx="2560320" cy="36390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008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SHA-256, SHA-3, MD5 (obsoleto).</a:t>
            </a:r>
            <a:endParaRPr lang="en-US" sz="1152" dirty="0"/>
          </a:p>
        </p:txBody>
      </p:sp>
      <p:sp>
        <p:nvSpPr>
          <p:cNvPr id="18" name="Shape 13"/>
          <p:cNvSpPr/>
          <p:nvPr/>
        </p:nvSpPr>
        <p:spPr>
          <a:xfrm>
            <a:off x="7746706" y="1847088"/>
            <a:ext cx="1397294" cy="0"/>
          </a:xfrm>
          <a:custGeom>
            <a:avLst/>
            <a:gdLst/>
            <a:ahLst/>
            <a:cxnLst/>
            <a:rect l="l" t="t" r="r" b="b"/>
            <a:pathLst>
              <a:path w="1397294">
                <a:moveTo>
                  <a:pt x="0" y="0"/>
                </a:moveTo>
                <a:lnTo>
                  <a:pt x="1397294" y="0"/>
                </a:lnTo>
              </a:path>
            </a:pathLst>
          </a:custGeom>
          <a:noFill/>
          <a:ln w="9144">
            <a:solidFill>
              <a:srgbClr val="C7A8A8"/>
            </a:solidFill>
            <a:prstDash val="solid"/>
            <a:headEnd type="none"/>
            <a:tailEnd type="none"/>
          </a:ln>
        </p:spPr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4000" y="0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  <a:solidFill>
            <a:srgbClr val="EFDEDC">
              <a:alpha val="70000"/>
            </a:srgbClr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sp>
        <p:nvSpPr>
          <p:cNvPr id="4" name="Text 1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Tipos de Criptografía y su Aplicación en Seguridad</a:t>
            </a:r>
            <a:endParaRPr lang="en-US" sz="1152" dirty="0"/>
          </a:p>
        </p:txBody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57400" y="1280160"/>
            <a:ext cx="5029200" cy="2926080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371600" y="4297680"/>
            <a:ext cx="6400800" cy="35833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 algn="ctr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152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Eficiencia y Uso de Algoritmos Criptográficos en la Seguridad de Sistemas(Porcentaje)</a:t>
            </a:r>
            <a:endParaRPr lang="en-US" sz="1152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https://osspub.smallppt.com/aiImage/content/20251105/984300/974ef7d2-04e0-4739-97b5-c47f70473bd9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000" y="0"/>
            <a:ext cx="3429000" cy="51435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457200" y="1645920"/>
            <a:ext cx="4800600" cy="2455224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592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Aplicaciones de la Criptografía</a:t>
            </a:r>
          </a:p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endParaRPr lang="en-US" sz="2592" b="1" dirty="0">
              <a:solidFill>
                <a:srgbClr val="6F655D"/>
              </a:solidFill>
              <a:latin typeface="Playfair Display" pitchFamily="34" charset="0"/>
            </a:endParaRPr>
          </a:p>
          <a:p>
            <a:pPr>
              <a:lnSpc>
                <a:spcPct val="96000"/>
              </a:lnSpc>
              <a:spcBef>
                <a:spcPts val="360"/>
              </a:spcBef>
            </a:pPr>
            <a:r>
              <a:rPr lang="es-CO" dirty="0"/>
              <a:t>La criptografía no es solo una teoría; se implementa en casi todos los aspectos de la seguridad digital:</a:t>
            </a:r>
          </a:p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endParaRPr lang="en-US" sz="1152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457200" y="365760"/>
            <a:ext cx="8229600" cy="490061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201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Comunicaciones Seguras</a:t>
            </a:r>
            <a:endParaRPr lang="en-US" sz="1152" dirty="0"/>
          </a:p>
        </p:txBody>
      </p:sp>
      <p:sp>
        <p:nvSpPr>
          <p:cNvPr id="3" name="Shape 1"/>
          <p:cNvSpPr/>
          <p:nvPr/>
        </p:nvSpPr>
        <p:spPr>
          <a:xfrm>
            <a:off x="685800" y="1691640"/>
            <a:ext cx="2286000" cy="2286000"/>
          </a:xfrm>
          <a:custGeom>
            <a:avLst/>
            <a:gdLst/>
            <a:ahLst/>
            <a:cxnLst/>
            <a:rect l="l" t="t" r="r" b="b"/>
            <a:pathLst>
              <a:path w="2286000" h="2286000">
                <a:moveTo>
                  <a:pt x="0" y="0"/>
                </a:moveTo>
                <a:lnTo>
                  <a:pt x="2286000" y="0"/>
                </a:lnTo>
                <a:lnTo>
                  <a:pt x="2286000" y="2286000"/>
                </a:lnTo>
                <a:lnTo>
                  <a:pt x="0" y="2286000"/>
                </a:lnTo>
                <a:close/>
              </a:path>
            </a:pathLst>
          </a:custGeom>
          <a:solidFill>
            <a:srgbClr val="EFDEDC"/>
          </a:solidFill>
          <a:ln w="9144">
            <a:solidFill>
              <a:srgbClr val="C7A8A8"/>
            </a:solidFill>
            <a:prstDash val="solid"/>
          </a:ln>
          <a:effectLst>
            <a:outerShdw blurRad="9144" dist="12700" dir="2700000" algn="bl" rotWithShape="0">
              <a:srgbClr val="C7A8A8">
                <a:alpha val="100000"/>
              </a:srgbClr>
            </a:outerShdw>
          </a:effectLst>
        </p:spPr>
      </p:sp>
      <p:pic>
        <p:nvPicPr>
          <p:cNvPr id="4" name="Image 0" descr="https://osspub.smallppt.com/aiImage/content/20251105/984300/1ab0dcbd-2ec7-4749-8ef9-d867f4bfb35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" y="1554480"/>
            <a:ext cx="2286000" cy="22860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383280" y="1874520"/>
            <a:ext cx="5303520" cy="38033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marL="0" indent="0">
              <a:lnSpc>
                <a:spcPct val="96000"/>
              </a:lnSpc>
              <a:spcBef>
                <a:spcPts val="360"/>
              </a:spcBef>
              <a:buNone/>
            </a:pPr>
            <a:r>
              <a:rPr lang="en-US" sz="1296" b="1" dirty="0">
                <a:solidFill>
                  <a:srgbClr val="6F655D"/>
                </a:solidFill>
                <a:latin typeface="Playfair Display" pitchFamily="34" charset="0"/>
                <a:ea typeface="Playfair Display" pitchFamily="34" charset="-122"/>
                <a:cs typeface="Playfair Display" pitchFamily="34" charset="-120"/>
              </a:rPr>
              <a:t>Protocolo HTTPS</a:t>
            </a:r>
            <a:endParaRPr lang="en-US" sz="1152" dirty="0"/>
          </a:p>
        </p:txBody>
      </p:sp>
      <p:sp>
        <p:nvSpPr>
          <p:cNvPr id="6" name="Text 3"/>
          <p:cNvSpPr/>
          <p:nvPr/>
        </p:nvSpPr>
        <p:spPr>
          <a:xfrm>
            <a:off x="3383280" y="2148840"/>
            <a:ext cx="5303520" cy="1218923"/>
          </a:xfrm>
          <a:prstGeom prst="rect">
            <a:avLst/>
          </a:prstGeom>
          <a:noFill/>
          <a:ln/>
        </p:spPr>
        <p:txBody>
          <a:bodyPr wrap="square" lIns="91440" tIns="91440" rIns="91440" bIns="91440" rtlCol="0" anchor="t">
            <a:spAutoFit/>
          </a:bodyPr>
          <a:lstStyle/>
          <a:p>
            <a:pPr algn="just">
              <a:lnSpc>
                <a:spcPct val="96000"/>
              </a:lnSpc>
              <a:spcBef>
                <a:spcPts val="360"/>
              </a:spcBef>
            </a:pPr>
            <a:r>
              <a:rPr lang="es-CO" sz="1400" dirty="0">
                <a:latin typeface="Playfair Display" panose="00000500000000000000" pitchFamily="2" charset="0"/>
              </a:rPr>
              <a:t>Los protocolos </a:t>
            </a:r>
            <a:r>
              <a:rPr lang="es-CO" sz="1400" b="1" dirty="0">
                <a:latin typeface="Playfair Display" panose="00000500000000000000" pitchFamily="2" charset="0"/>
              </a:rPr>
              <a:t>SSL/TLS</a:t>
            </a:r>
            <a:r>
              <a:rPr lang="es-CO" sz="1400" dirty="0">
                <a:latin typeface="Playfair Display" panose="00000500000000000000" pitchFamily="2" charset="0"/>
              </a:rPr>
              <a:t> (</a:t>
            </a:r>
            <a:r>
              <a:rPr lang="es-CO" sz="1400" dirty="0" err="1">
                <a:latin typeface="Playfair Display" panose="00000500000000000000" pitchFamily="2" charset="0"/>
              </a:rPr>
              <a:t>Secure</a:t>
            </a:r>
            <a:r>
              <a:rPr lang="es-CO" sz="1400" dirty="0">
                <a:latin typeface="Playfair Display" panose="00000500000000000000" pitchFamily="2" charset="0"/>
              </a:rPr>
              <a:t> Sockets </a:t>
            </a:r>
            <a:r>
              <a:rPr lang="es-CO" sz="1400" dirty="0" err="1">
                <a:latin typeface="Playfair Display" panose="00000500000000000000" pitchFamily="2" charset="0"/>
              </a:rPr>
              <a:t>Layer</a:t>
            </a:r>
            <a:r>
              <a:rPr lang="es-CO" sz="1400" dirty="0">
                <a:latin typeface="Playfair Display" panose="00000500000000000000" pitchFamily="2" charset="0"/>
              </a:rPr>
              <a:t>/</a:t>
            </a:r>
            <a:r>
              <a:rPr lang="es-CO" sz="1400" dirty="0" err="1">
                <a:latin typeface="Playfair Display" panose="00000500000000000000" pitchFamily="2" charset="0"/>
              </a:rPr>
              <a:t>Transport</a:t>
            </a:r>
            <a:r>
              <a:rPr lang="es-CO" sz="1400" dirty="0">
                <a:latin typeface="Playfair Display" panose="00000500000000000000" pitchFamily="2" charset="0"/>
              </a:rPr>
              <a:t> </a:t>
            </a:r>
            <a:r>
              <a:rPr lang="es-CO" sz="1400" dirty="0" err="1">
                <a:latin typeface="Playfair Display" panose="00000500000000000000" pitchFamily="2" charset="0"/>
              </a:rPr>
              <a:t>Layer</a:t>
            </a:r>
            <a:r>
              <a:rPr lang="es-CO" sz="1400" dirty="0">
                <a:latin typeface="Playfair Display" panose="00000500000000000000" pitchFamily="2" charset="0"/>
              </a:rPr>
              <a:t> Security) utilizan una combinación de criptografía asimétrica para el intercambio seguro de una clave, y luego criptografía simétrica (mucho más rápida) para cifrar los datos de la sesión web.</a:t>
            </a:r>
            <a:endParaRPr lang="en-US" sz="1050" dirty="0">
              <a:latin typeface="Playfair Display" panose="00000500000000000000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</TotalTime>
  <Words>758</Words>
  <Application>Microsoft Office PowerPoint</Application>
  <PresentationFormat>Presentación en pantalla (16:9)</PresentationFormat>
  <Paragraphs>95</Paragraphs>
  <Slides>16</Slides>
  <Notes>16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0" baseType="lpstr">
      <vt:lpstr>Arial</vt:lpstr>
      <vt:lpstr>Calibri</vt:lpstr>
      <vt:lpstr>Playfair Display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HP</cp:lastModifiedBy>
  <cp:revision>7</cp:revision>
  <dcterms:created xsi:type="dcterms:W3CDTF">2025-11-04T18:57:06Z</dcterms:created>
  <dcterms:modified xsi:type="dcterms:W3CDTF">2025-11-04T19:46:27Z</dcterms:modified>
</cp:coreProperties>
</file>